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56" userDrawn="1">
          <p15:clr>
            <a:srgbClr val="A4A3A4"/>
          </p15:clr>
        </p15:guide>
        <p15:guide id="4" pos="7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EBD8"/>
    <a:srgbClr val="8335E5"/>
    <a:srgbClr val="6B8DE1"/>
    <a:srgbClr val="6C92E1"/>
    <a:srgbClr val="6313DC"/>
    <a:srgbClr val="1E3ADA"/>
    <a:srgbClr val="030553"/>
    <a:srgbClr val="7D4BC9"/>
    <a:srgbClr val="16286E"/>
    <a:srgbClr val="652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52" autoAdjust="0"/>
  </p:normalViewPr>
  <p:slideViewPr>
    <p:cSldViewPr snapToGrid="0" showGuides="1">
      <p:cViewPr varScale="1">
        <p:scale>
          <a:sx n="93" d="100"/>
          <a:sy n="93" d="100"/>
        </p:scale>
        <p:origin x="165" y="375"/>
      </p:cViewPr>
      <p:guideLst>
        <p:guide orient="horz" pos="2064"/>
        <p:guide pos="3840"/>
        <p:guide pos="456"/>
        <p:guide pos="7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0" d="100"/>
          <a:sy n="60" d="100"/>
        </p:scale>
        <p:origin x="3187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AF506F9-91AB-457B-A321-BA32DFC452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71BC67-B9B6-41AE-BB4E-51234F2098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C063D-436A-410C-A490-190D73BB5D3E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BB79-F5ED-4C7F-A869-D9A323F2CA0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0207CB-184F-4400-BBE4-E0B71DE062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8996C-DF1E-45F4-80FD-86472FDB10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84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8BDD7-4F37-46AB-9A13-BF4D77EDD71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8F48A-6110-47DA-8521-A1D1FFD22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9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F8F48A-6110-47DA-8521-A1D1FFD22FE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800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0BBB5-FEB0-47AD-A01D-A9D346203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207C41-C17D-4E84-B9CC-CA142B94C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F25D-6082-47DE-9B2C-675944DD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4B0FF-3B25-4E5C-A0A7-4E163636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77007-1A01-499B-ACAD-C9F9C20B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96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81C24-32F4-4208-B651-CDCBFCD0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B74779-B577-461F-A409-71F6A5A11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044BD-4FA0-432C-95D7-517D2DE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7F283-FE61-4C9A-9E39-74D429C5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9B807-6FE9-4E47-846B-BCB39B7A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98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2594DD-FFD4-4AA9-BCDA-0BA87C146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C2B6E-24EB-42CE-8B4D-3178D08C7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92C56-63F3-4246-AAEE-2FBC89E8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10319-C816-40EC-B1D0-FD9748E4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4E9AB-6952-407A-9F06-2EB91717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ADCE2-978E-4923-B0E9-4C966B67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B0BD6-F012-4C6D-BDAD-9E90ED25A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2F9E5-192C-4E88-9147-D263893B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A7138-3EAF-4C9D-903E-55D9BC04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B0B82-496D-45C3-A682-7AF9AFFB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2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3DAD0-5F6F-47DA-A010-1C4A30C88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EFA6E-A768-42A8-B2C3-F100D826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46640-E89E-47CE-984D-0C0ECF7C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77A8F-F167-4C43-AEE7-45067080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DA754-ED79-4909-833D-55BF9A5D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8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AA026-BFE6-4D2A-9ABF-C593B566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747E8-A36B-4B4A-B2A4-B5283152A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6B59D-87BD-4F32-B9BC-31F9B1A5D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C49B47-0C41-4DCC-9902-126916D9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D28B7-2F2D-4E80-A107-C1F266C6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D650A-4D0F-46AE-A132-267FCD92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87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4C6F9-F6F6-4EA1-98AA-81B84F7C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8B83E-B37C-46C9-8284-D6EBA0033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150B8-0288-44AC-9CE7-E7BD9FB32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5DCAE-6027-49B9-A818-F45FADE27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FAE16-DBCB-4A42-BFFC-053F2D529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E8C038-E6A1-499D-9E24-FA598042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F911B6-A759-487E-8CB6-CF9EF737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906EC0-369D-4138-8D70-148CFDEE5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55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2F8A-97AC-456C-B9E3-45A7D520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40F483-F2B9-47A3-9B5C-8C264B7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49874-9D9B-4597-B20D-33D6F58B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35894C-9062-435A-9758-82ED9C6D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A3F6AD-4D61-4238-AB7D-613625BF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AACDC9-944D-47C6-B286-82C86AD9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AAC43-3846-4080-B764-AB2DB308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37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F4779-0336-4AFA-B9A7-259EE8BE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2F449-DDC3-4694-81E5-91A4B8F43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0A2C4-3B2E-46AC-9605-73F5B2CC1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09769-F5A5-4635-BD0C-D6049DEB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252DC3-D3D7-446F-A866-D7820B7B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CDB00-5218-4567-902B-845073BE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12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661E4-9FF7-494B-A1C9-C9A1DD70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245657-DA21-4769-84F8-88DC64450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7B310-6692-4981-9CB8-FE79A091F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A2C9E-A9AD-4BB9-A691-90BB84F5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B3D45D-C826-4846-BBFC-A0D98B7E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16961-40DC-443E-9DB8-3A987DF4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3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341CFC-63B9-4A19-A8AB-62B9E452A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A838B-134E-40B6-A7E3-1119BB8BF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943BB-9EAD-4CBC-9CA2-75F70C6B5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4036C-9E7C-4FFC-99FA-414B61E345DD}" type="datetimeFigureOut">
              <a:rPr lang="en-US" smtClean="0"/>
              <a:t>1/13/2023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4E537-5CBA-4B86-9D30-577B9F741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79E72-0F12-4646-BCDF-4C9EAA89C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37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icture 121">
            <a:extLst>
              <a:ext uri="{FF2B5EF4-FFF2-40B4-BE49-F238E27FC236}">
                <a16:creationId xmlns:a16="http://schemas.microsoft.com/office/drawing/2014/main" id="{470070FC-19D0-4354-9BC9-608A5DC44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2895600"/>
              <a:gd name="connsiteX1" fmla="*/ 12192000 w 12192000"/>
              <a:gd name="connsiteY1" fmla="*/ 0 h 2895600"/>
              <a:gd name="connsiteX2" fmla="*/ 12192000 w 12192000"/>
              <a:gd name="connsiteY2" fmla="*/ 2895600 h 2895600"/>
              <a:gd name="connsiteX3" fmla="*/ 0 w 12192000"/>
              <a:gd name="connsiteY3" fmla="*/ 2895600 h 289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895600">
                <a:moveTo>
                  <a:pt x="0" y="0"/>
                </a:moveTo>
                <a:lnTo>
                  <a:pt x="12192000" y="0"/>
                </a:lnTo>
                <a:lnTo>
                  <a:pt x="12192000" y="2895600"/>
                </a:lnTo>
                <a:lnTo>
                  <a:pt x="0" y="2895600"/>
                </a:lnTo>
                <a:close/>
              </a:path>
            </a:pathLst>
          </a:custGeom>
        </p:spPr>
      </p:pic>
      <p:sp>
        <p:nvSpPr>
          <p:cNvPr id="123" name="Rectangle 122">
            <a:extLst>
              <a:ext uri="{FF2B5EF4-FFF2-40B4-BE49-F238E27FC236}">
                <a16:creationId xmlns:a16="http://schemas.microsoft.com/office/drawing/2014/main" id="{C9C2C56A-C4D4-4578-84E9-27FD62603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9270" y="-45112"/>
            <a:ext cx="12192000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jyuhujujioih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AEF5FE-6C45-4BF6-9676-571742C3CDD7}"/>
              </a:ext>
            </a:extLst>
          </p:cNvPr>
          <p:cNvSpPr txBox="1"/>
          <p:nvPr/>
        </p:nvSpPr>
        <p:spPr>
          <a:xfrm>
            <a:off x="689985" y="3615601"/>
            <a:ext cx="3603287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4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Responsible Business Charter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4D15AA-4B45-41B5-A81C-97FCBF019951}"/>
              </a:ext>
            </a:extLst>
          </p:cNvPr>
          <p:cNvSpPr/>
          <p:nvPr/>
        </p:nvSpPr>
        <p:spPr>
          <a:xfrm>
            <a:off x="689985" y="5372393"/>
            <a:ext cx="28791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Goals </a:t>
            </a:r>
            <a:r>
              <a:rPr lang="en-US" sz="1600" i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for 2023</a:t>
            </a:r>
            <a:endParaRPr lang="en-US" sz="1600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D3DD8E-0492-4A48-B06C-F87FA5CFE3C0}"/>
              </a:ext>
            </a:extLst>
          </p:cNvPr>
          <p:cNvSpPr txBox="1"/>
          <p:nvPr/>
        </p:nvSpPr>
        <p:spPr>
          <a:xfrm>
            <a:off x="689984" y="2242036"/>
            <a:ext cx="2914683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Comic Sans MS" panose="030F0702030302020204" pitchFamily="66" charset="0"/>
                <a:cs typeface="Segoe UI" panose="020B0502040204020203" pitchFamily="34" charset="0"/>
              </a:rPr>
              <a:t>Sprogs Togs UK Ltd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8431200-8E45-4A0C-B12B-CFA1B2C53C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221796" y="5502466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241C7FC4-FEFA-4A96-9749-9068C686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5474" y="2"/>
            <a:ext cx="3961053" cy="6857998"/>
          </a:xfrm>
          <a:prstGeom prst="parallelogram">
            <a:avLst>
              <a:gd name="adj" fmla="val 0"/>
            </a:avLst>
          </a:prstGeom>
          <a:gradFill>
            <a:gsLst>
              <a:gs pos="0">
                <a:srgbClr val="7CEFD8"/>
              </a:gs>
              <a:gs pos="71000">
                <a:srgbClr val="6672E4"/>
              </a:gs>
              <a:gs pos="100000">
                <a:srgbClr val="882BE5"/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04BA3-593E-4519-9139-4E1D86366677}"/>
              </a:ext>
            </a:extLst>
          </p:cNvPr>
          <p:cNvSpPr txBox="1"/>
          <p:nvPr/>
        </p:nvSpPr>
        <p:spPr>
          <a:xfrm>
            <a:off x="4394046" y="1240946"/>
            <a:ext cx="3354558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SUPPORTING OUR COMMUNITY &amp; ENVIRONMENT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BB415A0-39A4-4597-926D-819C33316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90387" y="2034831"/>
            <a:ext cx="3075334" cy="4418139"/>
            <a:chOff x="4711392" y="2125063"/>
            <a:chExt cx="3075333" cy="3792827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6E4AB604-CF34-4776-BFF1-9AD3477F593C}"/>
                </a:ext>
              </a:extLst>
            </p:cNvPr>
            <p:cNvGrpSpPr/>
            <p:nvPr/>
          </p:nvGrpSpPr>
          <p:grpSpPr>
            <a:xfrm>
              <a:off x="4719329" y="2125063"/>
              <a:ext cx="3067396" cy="422746"/>
              <a:chOff x="5063285" y="2128413"/>
              <a:chExt cx="3067396" cy="422746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67E4A54-8A0F-43A0-AA7D-F508F05BB2EF}"/>
                  </a:ext>
                </a:extLst>
              </p:cNvPr>
              <p:cNvSpPr/>
              <p:nvPr/>
            </p:nvSpPr>
            <p:spPr>
              <a:xfrm>
                <a:off x="5642387" y="2128413"/>
                <a:ext cx="2488294" cy="422746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i="1" dirty="0">
                    <a:solidFill>
                      <a:schemeClr val="bg1"/>
                    </a:solidFill>
                    <a:latin typeface="+mj-lt"/>
                    <a:cs typeface="Segoe UI" panose="020B0502040204020203" pitchFamily="34" charset="0"/>
                  </a:rPr>
                  <a:t>Commitment to invest in our communities</a:t>
                </a:r>
              </a:p>
            </p:txBody>
          </p: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0B97B3C9-EBC6-4C92-9F0A-E28F4EF7A5EA}"/>
                  </a:ext>
                </a:extLst>
              </p:cNvPr>
              <p:cNvGrpSpPr/>
              <p:nvPr/>
            </p:nvGrpSpPr>
            <p:grpSpPr>
              <a:xfrm>
                <a:off x="5063285" y="2201597"/>
                <a:ext cx="330200" cy="346075"/>
                <a:chOff x="2686050" y="2895601"/>
                <a:chExt cx="330200" cy="346075"/>
              </a:xfrm>
            </p:grpSpPr>
            <p:sp>
              <p:nvSpPr>
                <p:cNvPr id="52" name="Oval 309">
                  <a:extLst>
                    <a:ext uri="{FF2B5EF4-FFF2-40B4-BE49-F238E27FC236}">
                      <a16:creationId xmlns:a16="http://schemas.microsoft.com/office/drawing/2014/main" id="{00D7C237-71FC-445A-9F26-101C7B72A6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09875" y="2895601"/>
                  <a:ext cx="82550" cy="82550"/>
                </a:xfrm>
                <a:prstGeom prst="ellips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3" name="Freeform 310">
                  <a:extLst>
                    <a:ext uri="{FF2B5EF4-FFF2-40B4-BE49-F238E27FC236}">
                      <a16:creationId xmlns:a16="http://schemas.microsoft.com/office/drawing/2014/main" id="{66875E49-12B2-4689-93D2-F6C3DFA574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82888" y="2978151"/>
                  <a:ext cx="134938" cy="66675"/>
                </a:xfrm>
                <a:custGeom>
                  <a:avLst/>
                  <a:gdLst>
                    <a:gd name="T0" fmla="*/ 36 w 36"/>
                    <a:gd name="T1" fmla="*/ 18 h 18"/>
                    <a:gd name="T2" fmla="*/ 0 w 36"/>
                    <a:gd name="T3" fmla="*/ 18 h 18"/>
                    <a:gd name="T4" fmla="*/ 18 w 36"/>
                    <a:gd name="T5" fmla="*/ 0 h 18"/>
                    <a:gd name="T6" fmla="*/ 36 w 36"/>
                    <a:gd name="T7" fmla="*/ 18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8">
                      <a:moveTo>
                        <a:pt x="36" y="18"/>
                      </a:move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8"/>
                        <a:pt x="8" y="0"/>
                        <a:pt x="18" y="0"/>
                      </a:cubicBezTo>
                      <a:cubicBezTo>
                        <a:pt x="28" y="0"/>
                        <a:pt x="36" y="8"/>
                        <a:pt x="36" y="18"/>
                      </a:cubicBezTo>
                      <a:close/>
                    </a:path>
                  </a:pathLst>
                </a:cu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4" name="Oval 311">
                  <a:extLst>
                    <a:ext uri="{FF2B5EF4-FFF2-40B4-BE49-F238E27FC236}">
                      <a16:creationId xmlns:a16="http://schemas.microsoft.com/office/drawing/2014/main" id="{79E812C8-6A14-42FA-B983-56B6F73034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08275" y="3128963"/>
                  <a:ext cx="60325" cy="58738"/>
                </a:xfrm>
                <a:prstGeom prst="ellips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5" name="Freeform 312">
                  <a:extLst>
                    <a:ext uri="{FF2B5EF4-FFF2-40B4-BE49-F238E27FC236}">
                      <a16:creationId xmlns:a16="http://schemas.microsoft.com/office/drawing/2014/main" id="{6EE140AE-95E2-42D6-8343-EED0E01B8E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6050" y="3187701"/>
                  <a:ext cx="104775" cy="53975"/>
                </a:xfrm>
                <a:custGeom>
                  <a:avLst/>
                  <a:gdLst>
                    <a:gd name="T0" fmla="*/ 28 w 28"/>
                    <a:gd name="T1" fmla="*/ 14 h 14"/>
                    <a:gd name="T2" fmla="*/ 0 w 28"/>
                    <a:gd name="T3" fmla="*/ 14 h 14"/>
                    <a:gd name="T4" fmla="*/ 14 w 28"/>
                    <a:gd name="T5" fmla="*/ 0 h 14"/>
                    <a:gd name="T6" fmla="*/ 28 w 28"/>
                    <a:gd name="T7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" h="14">
                      <a:moveTo>
                        <a:pt x="28" y="14"/>
                      </a:move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6"/>
                        <a:pt x="6" y="0"/>
                        <a:pt x="14" y="0"/>
                      </a:cubicBezTo>
                      <a:cubicBezTo>
                        <a:pt x="22" y="0"/>
                        <a:pt x="28" y="6"/>
                        <a:pt x="28" y="14"/>
                      </a:cubicBezTo>
                      <a:close/>
                    </a:path>
                  </a:pathLst>
                </a:cu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6" name="Oval 313">
                  <a:extLst>
                    <a:ext uri="{FF2B5EF4-FFF2-40B4-BE49-F238E27FC236}">
                      <a16:creationId xmlns:a16="http://schemas.microsoft.com/office/drawing/2014/main" id="{A91A4C56-03CB-4D67-8CD8-FC29B3A2B6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33700" y="3128963"/>
                  <a:ext cx="60325" cy="58738"/>
                </a:xfrm>
                <a:prstGeom prst="ellips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7" name="Freeform 314">
                  <a:extLst>
                    <a:ext uri="{FF2B5EF4-FFF2-40B4-BE49-F238E27FC236}">
                      <a16:creationId xmlns:a16="http://schemas.microsoft.com/office/drawing/2014/main" id="{4BF4DB61-E50C-4659-B315-21BF743FF7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1475" y="3187701"/>
                  <a:ext cx="104775" cy="53975"/>
                </a:xfrm>
                <a:custGeom>
                  <a:avLst/>
                  <a:gdLst>
                    <a:gd name="T0" fmla="*/ 28 w 28"/>
                    <a:gd name="T1" fmla="*/ 14 h 14"/>
                    <a:gd name="T2" fmla="*/ 0 w 28"/>
                    <a:gd name="T3" fmla="*/ 14 h 14"/>
                    <a:gd name="T4" fmla="*/ 14 w 28"/>
                    <a:gd name="T5" fmla="*/ 0 h 14"/>
                    <a:gd name="T6" fmla="*/ 28 w 28"/>
                    <a:gd name="T7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" h="14">
                      <a:moveTo>
                        <a:pt x="28" y="14"/>
                      </a:move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6"/>
                        <a:pt x="6" y="0"/>
                        <a:pt x="14" y="0"/>
                      </a:cubicBezTo>
                      <a:cubicBezTo>
                        <a:pt x="22" y="0"/>
                        <a:pt x="28" y="6"/>
                        <a:pt x="28" y="14"/>
                      </a:cubicBezTo>
                      <a:close/>
                    </a:path>
                  </a:pathLst>
                </a:cu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8" name="Oval 315">
                  <a:extLst>
                    <a:ext uri="{FF2B5EF4-FFF2-40B4-BE49-F238E27FC236}">
                      <a16:creationId xmlns:a16="http://schemas.microsoft.com/office/drawing/2014/main" id="{263D783B-3857-4E55-A551-6655D8DDA1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33700" y="3128963"/>
                  <a:ext cx="60325" cy="58738"/>
                </a:xfrm>
                <a:prstGeom prst="ellips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9" name="Freeform 316">
                  <a:extLst>
                    <a:ext uri="{FF2B5EF4-FFF2-40B4-BE49-F238E27FC236}">
                      <a16:creationId xmlns:a16="http://schemas.microsoft.com/office/drawing/2014/main" id="{E46D5622-D664-481B-8902-70C961FAFD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1475" y="3187701"/>
                  <a:ext cx="104775" cy="53975"/>
                </a:xfrm>
                <a:custGeom>
                  <a:avLst/>
                  <a:gdLst>
                    <a:gd name="T0" fmla="*/ 28 w 28"/>
                    <a:gd name="T1" fmla="*/ 14 h 14"/>
                    <a:gd name="T2" fmla="*/ 0 w 28"/>
                    <a:gd name="T3" fmla="*/ 14 h 14"/>
                    <a:gd name="T4" fmla="*/ 14 w 28"/>
                    <a:gd name="T5" fmla="*/ 0 h 14"/>
                    <a:gd name="T6" fmla="*/ 28 w 28"/>
                    <a:gd name="T7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" h="14">
                      <a:moveTo>
                        <a:pt x="28" y="14"/>
                      </a:move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6"/>
                        <a:pt x="6" y="0"/>
                        <a:pt x="14" y="0"/>
                      </a:cubicBezTo>
                      <a:cubicBezTo>
                        <a:pt x="22" y="0"/>
                        <a:pt x="28" y="6"/>
                        <a:pt x="28" y="14"/>
                      </a:cubicBezTo>
                      <a:close/>
                    </a:path>
                  </a:pathLst>
                </a:cu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0" name="Oval 317">
                  <a:extLst>
                    <a:ext uri="{FF2B5EF4-FFF2-40B4-BE49-F238E27FC236}">
                      <a16:creationId xmlns:a16="http://schemas.microsoft.com/office/drawing/2014/main" id="{5BDC2AA3-8653-47C6-9CF7-2579486BFF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20988" y="3128963"/>
                  <a:ext cx="60325" cy="58738"/>
                </a:xfrm>
                <a:prstGeom prst="ellips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1" name="Freeform 318">
                  <a:extLst>
                    <a:ext uri="{FF2B5EF4-FFF2-40B4-BE49-F238E27FC236}">
                      <a16:creationId xmlns:a16="http://schemas.microsoft.com/office/drawing/2014/main" id="{3A66D3FE-E235-4203-A19F-BC38BF7A6C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98763" y="3187701"/>
                  <a:ext cx="104775" cy="53975"/>
                </a:xfrm>
                <a:custGeom>
                  <a:avLst/>
                  <a:gdLst>
                    <a:gd name="T0" fmla="*/ 28 w 28"/>
                    <a:gd name="T1" fmla="*/ 14 h 14"/>
                    <a:gd name="T2" fmla="*/ 0 w 28"/>
                    <a:gd name="T3" fmla="*/ 14 h 14"/>
                    <a:gd name="T4" fmla="*/ 14 w 28"/>
                    <a:gd name="T5" fmla="*/ 0 h 14"/>
                    <a:gd name="T6" fmla="*/ 28 w 28"/>
                    <a:gd name="T7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" h="14">
                      <a:moveTo>
                        <a:pt x="28" y="14"/>
                      </a:move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6"/>
                        <a:pt x="6" y="0"/>
                        <a:pt x="14" y="0"/>
                      </a:cubicBezTo>
                      <a:cubicBezTo>
                        <a:pt x="22" y="0"/>
                        <a:pt x="28" y="6"/>
                        <a:pt x="28" y="14"/>
                      </a:cubicBezTo>
                      <a:close/>
                    </a:path>
                  </a:pathLst>
                </a:cu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2" name="Freeform 319">
                  <a:extLst>
                    <a:ext uri="{FF2B5EF4-FFF2-40B4-BE49-F238E27FC236}">
                      <a16:creationId xmlns:a16="http://schemas.microsoft.com/office/drawing/2014/main" id="{6C51C0E5-2DAE-4DE1-BAE4-8E0D932D99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38438" y="3074988"/>
                  <a:ext cx="225425" cy="15875"/>
                </a:xfrm>
                <a:custGeom>
                  <a:avLst/>
                  <a:gdLst>
                    <a:gd name="T0" fmla="*/ 0 w 142"/>
                    <a:gd name="T1" fmla="*/ 10 h 10"/>
                    <a:gd name="T2" fmla="*/ 0 w 142"/>
                    <a:gd name="T3" fmla="*/ 0 h 10"/>
                    <a:gd name="T4" fmla="*/ 142 w 142"/>
                    <a:gd name="T5" fmla="*/ 0 h 10"/>
                    <a:gd name="T6" fmla="*/ 142 w 142"/>
                    <a:gd name="T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42" h="10">
                      <a:moveTo>
                        <a:pt x="0" y="10"/>
                      </a:moveTo>
                      <a:lnTo>
                        <a:pt x="0" y="0"/>
                      </a:lnTo>
                      <a:lnTo>
                        <a:pt x="142" y="0"/>
                      </a:lnTo>
                      <a:lnTo>
                        <a:pt x="142" y="10"/>
                      </a:lnTo>
                    </a:path>
                  </a:pathLst>
                </a:cu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3" name="Line 320">
                  <a:extLst>
                    <a:ext uri="{FF2B5EF4-FFF2-40B4-BE49-F238E27FC236}">
                      <a16:creationId xmlns:a16="http://schemas.microsoft.com/office/drawing/2014/main" id="{FED6DFE8-0963-48D1-9BAA-53772F0EA8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51150" y="3044826"/>
                  <a:ext cx="0" cy="46038"/>
                </a:xfrm>
                <a:prstGeom prst="lin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EF34A4EB-3F1D-46DA-8918-F39703249E85}"/>
                </a:ext>
              </a:extLst>
            </p:cNvPr>
            <p:cNvGrpSpPr/>
            <p:nvPr/>
          </p:nvGrpSpPr>
          <p:grpSpPr>
            <a:xfrm>
              <a:off x="4711392" y="3113161"/>
              <a:ext cx="3075333" cy="492443"/>
              <a:chOff x="5055348" y="2856123"/>
              <a:chExt cx="3075333" cy="492443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E136D759-25F2-4CF2-9BE6-769681C37E48}"/>
                  </a:ext>
                </a:extLst>
              </p:cNvPr>
              <p:cNvGrpSpPr/>
              <p:nvPr/>
            </p:nvGrpSpPr>
            <p:grpSpPr>
              <a:xfrm>
                <a:off x="5055348" y="2929307"/>
                <a:ext cx="346075" cy="346075"/>
                <a:chOff x="3398838" y="2895601"/>
                <a:chExt cx="346075" cy="346075"/>
              </a:xfrm>
            </p:grpSpPr>
            <p:sp>
              <p:nvSpPr>
                <p:cNvPr id="16" name="Freeform 49">
                  <a:extLst>
                    <a:ext uri="{FF2B5EF4-FFF2-40B4-BE49-F238E27FC236}">
                      <a16:creationId xmlns:a16="http://schemas.microsoft.com/office/drawing/2014/main" id="{56CCB68B-57D2-49CC-B61F-363F0FF3AD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98838" y="2986089"/>
                  <a:ext cx="82550" cy="58738"/>
                </a:xfrm>
                <a:custGeom>
                  <a:avLst/>
                  <a:gdLst>
                    <a:gd name="T0" fmla="*/ 14 w 22"/>
                    <a:gd name="T1" fmla="*/ 0 h 16"/>
                    <a:gd name="T2" fmla="*/ 14 w 22"/>
                    <a:gd name="T3" fmla="*/ 6 h 16"/>
                    <a:gd name="T4" fmla="*/ 4 w 22"/>
                    <a:gd name="T5" fmla="*/ 9 h 16"/>
                    <a:gd name="T6" fmla="*/ 0 w 22"/>
                    <a:gd name="T7" fmla="*/ 14 h 16"/>
                    <a:gd name="T8" fmla="*/ 0 w 22"/>
                    <a:gd name="T9" fmla="*/ 16 h 16"/>
                    <a:gd name="T10" fmla="*/ 22 w 22"/>
                    <a:gd name="T11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" h="16">
                      <a:moveTo>
                        <a:pt x="14" y="0"/>
                      </a:moveTo>
                      <a:cubicBezTo>
                        <a:pt x="14" y="6"/>
                        <a:pt x="14" y="6"/>
                        <a:pt x="14" y="6"/>
                      </a:cubicBez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2" y="10"/>
                        <a:pt x="0" y="12"/>
                        <a:pt x="0" y="14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</a:path>
                  </a:pathLst>
                </a:cu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" name="Freeform 50">
                  <a:extLst>
                    <a:ext uri="{FF2B5EF4-FFF2-40B4-BE49-F238E27FC236}">
                      <a16:creationId xmlns:a16="http://schemas.microsoft.com/office/drawing/2014/main" id="{67F96EFD-DA55-4AD5-BA45-4313C3E981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7101" y="2986089"/>
                  <a:ext cx="82550" cy="58738"/>
                </a:xfrm>
                <a:custGeom>
                  <a:avLst/>
                  <a:gdLst>
                    <a:gd name="T0" fmla="*/ 8 w 22"/>
                    <a:gd name="T1" fmla="*/ 0 h 16"/>
                    <a:gd name="T2" fmla="*/ 8 w 22"/>
                    <a:gd name="T3" fmla="*/ 6 h 16"/>
                    <a:gd name="T4" fmla="*/ 18 w 22"/>
                    <a:gd name="T5" fmla="*/ 9 h 16"/>
                    <a:gd name="T6" fmla="*/ 22 w 22"/>
                    <a:gd name="T7" fmla="*/ 14 h 16"/>
                    <a:gd name="T8" fmla="*/ 22 w 22"/>
                    <a:gd name="T9" fmla="*/ 16 h 16"/>
                    <a:gd name="T10" fmla="*/ 0 w 22"/>
                    <a:gd name="T11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" h="16">
                      <a:moveTo>
                        <a:pt x="8" y="0"/>
                      </a:moveTo>
                      <a:cubicBezTo>
                        <a:pt x="8" y="6"/>
                        <a:pt x="8" y="6"/>
                        <a:pt x="8" y="6"/>
                      </a:cubicBezTo>
                      <a:cubicBezTo>
                        <a:pt x="18" y="9"/>
                        <a:pt x="18" y="9"/>
                        <a:pt x="18" y="9"/>
                      </a:cubicBezTo>
                      <a:cubicBezTo>
                        <a:pt x="20" y="10"/>
                        <a:pt x="22" y="12"/>
                        <a:pt x="22" y="14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0" y="16"/>
                        <a:pt x="0" y="16"/>
                        <a:pt x="0" y="16"/>
                      </a:cubicBezTo>
                    </a:path>
                  </a:pathLst>
                </a:cu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" name="Oval 51">
                  <a:extLst>
                    <a:ext uri="{FF2B5EF4-FFF2-40B4-BE49-F238E27FC236}">
                      <a16:creationId xmlns:a16="http://schemas.microsoft.com/office/drawing/2014/main" id="{F372C151-C001-4280-B771-9A239086CC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29001" y="2895601"/>
                  <a:ext cx="90488" cy="96838"/>
                </a:xfrm>
                <a:prstGeom prst="ellipse">
                  <a:avLst/>
                </a:pr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" name="Freeform 52">
                  <a:extLst>
                    <a:ext uri="{FF2B5EF4-FFF2-40B4-BE49-F238E27FC236}">
                      <a16:creationId xmlns:a16="http://schemas.microsoft.com/office/drawing/2014/main" id="{D3FA7893-F8A0-4F72-ACCF-CF4CE6E4B9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001" y="2928939"/>
                  <a:ext cx="90488" cy="14288"/>
                </a:xfrm>
                <a:custGeom>
                  <a:avLst/>
                  <a:gdLst>
                    <a:gd name="T0" fmla="*/ 24 w 24"/>
                    <a:gd name="T1" fmla="*/ 2 h 4"/>
                    <a:gd name="T2" fmla="*/ 14 w 24"/>
                    <a:gd name="T3" fmla="*/ 0 h 4"/>
                    <a:gd name="T4" fmla="*/ 0 w 24"/>
                    <a:gd name="T5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" h="4">
                      <a:moveTo>
                        <a:pt x="24" y="2"/>
                      </a:moveTo>
                      <a:cubicBezTo>
                        <a:pt x="22" y="4"/>
                        <a:pt x="16" y="4"/>
                        <a:pt x="14" y="0"/>
                      </a:cubicBezTo>
                      <a:cubicBezTo>
                        <a:pt x="10" y="4"/>
                        <a:pt x="3" y="4"/>
                        <a:pt x="0" y="1"/>
                      </a:cubicBezTo>
                    </a:path>
                  </a:pathLst>
                </a:cu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" name="Freeform 53">
                  <a:extLst>
                    <a:ext uri="{FF2B5EF4-FFF2-40B4-BE49-F238E27FC236}">
                      <a16:creationId xmlns:a16="http://schemas.microsoft.com/office/drawing/2014/main" id="{C017CF38-81FD-491D-9BA4-35D01D4D42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4101" y="2986089"/>
                  <a:ext cx="82550" cy="58738"/>
                </a:xfrm>
                <a:custGeom>
                  <a:avLst/>
                  <a:gdLst>
                    <a:gd name="T0" fmla="*/ 14 w 22"/>
                    <a:gd name="T1" fmla="*/ 0 h 16"/>
                    <a:gd name="T2" fmla="*/ 14 w 22"/>
                    <a:gd name="T3" fmla="*/ 6 h 16"/>
                    <a:gd name="T4" fmla="*/ 4 w 22"/>
                    <a:gd name="T5" fmla="*/ 9 h 16"/>
                    <a:gd name="T6" fmla="*/ 0 w 22"/>
                    <a:gd name="T7" fmla="*/ 14 h 16"/>
                    <a:gd name="T8" fmla="*/ 0 w 22"/>
                    <a:gd name="T9" fmla="*/ 16 h 16"/>
                    <a:gd name="T10" fmla="*/ 22 w 22"/>
                    <a:gd name="T11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" h="16">
                      <a:moveTo>
                        <a:pt x="14" y="0"/>
                      </a:moveTo>
                      <a:cubicBezTo>
                        <a:pt x="14" y="6"/>
                        <a:pt x="14" y="6"/>
                        <a:pt x="14" y="6"/>
                      </a:cubicBez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2" y="10"/>
                        <a:pt x="0" y="12"/>
                        <a:pt x="0" y="14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</a:path>
                  </a:pathLst>
                </a:cu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" name="Freeform 54">
                  <a:extLst>
                    <a:ext uri="{FF2B5EF4-FFF2-40B4-BE49-F238E27FC236}">
                      <a16:creationId xmlns:a16="http://schemas.microsoft.com/office/drawing/2014/main" id="{99433936-BA1A-40A3-959B-047AFFF78F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2363" y="2986089"/>
                  <a:ext cx="82550" cy="58738"/>
                </a:xfrm>
                <a:custGeom>
                  <a:avLst/>
                  <a:gdLst>
                    <a:gd name="T0" fmla="*/ 8 w 22"/>
                    <a:gd name="T1" fmla="*/ 0 h 16"/>
                    <a:gd name="T2" fmla="*/ 8 w 22"/>
                    <a:gd name="T3" fmla="*/ 6 h 16"/>
                    <a:gd name="T4" fmla="*/ 18 w 22"/>
                    <a:gd name="T5" fmla="*/ 9 h 16"/>
                    <a:gd name="T6" fmla="*/ 22 w 22"/>
                    <a:gd name="T7" fmla="*/ 14 h 16"/>
                    <a:gd name="T8" fmla="*/ 22 w 22"/>
                    <a:gd name="T9" fmla="*/ 16 h 16"/>
                    <a:gd name="T10" fmla="*/ 0 w 22"/>
                    <a:gd name="T11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" h="16">
                      <a:moveTo>
                        <a:pt x="8" y="0"/>
                      </a:moveTo>
                      <a:cubicBezTo>
                        <a:pt x="8" y="6"/>
                        <a:pt x="8" y="6"/>
                        <a:pt x="8" y="6"/>
                      </a:cubicBezTo>
                      <a:cubicBezTo>
                        <a:pt x="18" y="9"/>
                        <a:pt x="18" y="9"/>
                        <a:pt x="18" y="9"/>
                      </a:cubicBezTo>
                      <a:cubicBezTo>
                        <a:pt x="20" y="10"/>
                        <a:pt x="22" y="12"/>
                        <a:pt x="22" y="14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0" y="16"/>
                        <a:pt x="0" y="16"/>
                        <a:pt x="0" y="16"/>
                      </a:cubicBezTo>
                    </a:path>
                  </a:pathLst>
                </a:cu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" name="Oval 55">
                  <a:extLst>
                    <a:ext uri="{FF2B5EF4-FFF2-40B4-BE49-F238E27FC236}">
                      <a16:creationId xmlns:a16="http://schemas.microsoft.com/office/drawing/2014/main" id="{BDA2F5A8-B23C-499E-9267-3DC7A37FA7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24263" y="2895601"/>
                  <a:ext cx="90488" cy="96838"/>
                </a:xfrm>
                <a:prstGeom prst="ellipse">
                  <a:avLst/>
                </a:pr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" name="Freeform 56">
                  <a:extLst>
                    <a:ext uri="{FF2B5EF4-FFF2-40B4-BE49-F238E27FC236}">
                      <a16:creationId xmlns:a16="http://schemas.microsoft.com/office/drawing/2014/main" id="{099EF59E-5EEF-46B5-962D-A5FD94EA51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24263" y="2928939"/>
                  <a:ext cx="90488" cy="14288"/>
                </a:xfrm>
                <a:custGeom>
                  <a:avLst/>
                  <a:gdLst>
                    <a:gd name="T0" fmla="*/ 24 w 24"/>
                    <a:gd name="T1" fmla="*/ 2 h 4"/>
                    <a:gd name="T2" fmla="*/ 14 w 24"/>
                    <a:gd name="T3" fmla="*/ 0 h 4"/>
                    <a:gd name="T4" fmla="*/ 0 w 24"/>
                    <a:gd name="T5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" h="4">
                      <a:moveTo>
                        <a:pt x="24" y="2"/>
                      </a:moveTo>
                      <a:cubicBezTo>
                        <a:pt x="22" y="4"/>
                        <a:pt x="16" y="4"/>
                        <a:pt x="14" y="0"/>
                      </a:cubicBezTo>
                      <a:cubicBezTo>
                        <a:pt x="10" y="4"/>
                        <a:pt x="3" y="4"/>
                        <a:pt x="0" y="1"/>
                      </a:cubicBezTo>
                    </a:path>
                  </a:pathLst>
                </a:cu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" name="Freeform 57">
                  <a:extLst>
                    <a:ext uri="{FF2B5EF4-FFF2-40B4-BE49-F238E27FC236}">
                      <a16:creationId xmlns:a16="http://schemas.microsoft.com/office/drawing/2014/main" id="{FCE54361-37E3-4F52-B33F-6FAA345B48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97263" y="3181351"/>
                  <a:ext cx="82550" cy="60325"/>
                </a:xfrm>
                <a:custGeom>
                  <a:avLst/>
                  <a:gdLst>
                    <a:gd name="T0" fmla="*/ 14 w 22"/>
                    <a:gd name="T1" fmla="*/ 0 h 16"/>
                    <a:gd name="T2" fmla="*/ 14 w 22"/>
                    <a:gd name="T3" fmla="*/ 6 h 16"/>
                    <a:gd name="T4" fmla="*/ 4 w 22"/>
                    <a:gd name="T5" fmla="*/ 9 h 16"/>
                    <a:gd name="T6" fmla="*/ 0 w 22"/>
                    <a:gd name="T7" fmla="*/ 14 h 16"/>
                    <a:gd name="T8" fmla="*/ 0 w 22"/>
                    <a:gd name="T9" fmla="*/ 16 h 16"/>
                    <a:gd name="T10" fmla="*/ 22 w 22"/>
                    <a:gd name="T11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" h="16">
                      <a:moveTo>
                        <a:pt x="14" y="0"/>
                      </a:moveTo>
                      <a:cubicBezTo>
                        <a:pt x="14" y="6"/>
                        <a:pt x="14" y="6"/>
                        <a:pt x="14" y="6"/>
                      </a:cubicBez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2" y="10"/>
                        <a:pt x="0" y="12"/>
                        <a:pt x="0" y="14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</a:path>
                  </a:pathLst>
                </a:cu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" name="Freeform 58">
                  <a:extLst>
                    <a:ext uri="{FF2B5EF4-FFF2-40B4-BE49-F238E27FC236}">
                      <a16:creationId xmlns:a16="http://schemas.microsoft.com/office/drawing/2014/main" id="{78645E47-D178-4E95-8459-77D1D8FF64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3938" y="3181351"/>
                  <a:ext cx="82550" cy="60325"/>
                </a:xfrm>
                <a:custGeom>
                  <a:avLst/>
                  <a:gdLst>
                    <a:gd name="T0" fmla="*/ 8 w 22"/>
                    <a:gd name="T1" fmla="*/ 0 h 16"/>
                    <a:gd name="T2" fmla="*/ 8 w 22"/>
                    <a:gd name="T3" fmla="*/ 6 h 16"/>
                    <a:gd name="T4" fmla="*/ 18 w 22"/>
                    <a:gd name="T5" fmla="*/ 9 h 16"/>
                    <a:gd name="T6" fmla="*/ 22 w 22"/>
                    <a:gd name="T7" fmla="*/ 14 h 16"/>
                    <a:gd name="T8" fmla="*/ 22 w 22"/>
                    <a:gd name="T9" fmla="*/ 16 h 16"/>
                    <a:gd name="T10" fmla="*/ 0 w 22"/>
                    <a:gd name="T11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" h="16">
                      <a:moveTo>
                        <a:pt x="8" y="0"/>
                      </a:moveTo>
                      <a:cubicBezTo>
                        <a:pt x="8" y="6"/>
                        <a:pt x="8" y="6"/>
                        <a:pt x="8" y="6"/>
                      </a:cubicBezTo>
                      <a:cubicBezTo>
                        <a:pt x="18" y="9"/>
                        <a:pt x="18" y="9"/>
                        <a:pt x="18" y="9"/>
                      </a:cubicBezTo>
                      <a:cubicBezTo>
                        <a:pt x="20" y="10"/>
                        <a:pt x="22" y="12"/>
                        <a:pt x="22" y="14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0" y="16"/>
                        <a:pt x="0" y="16"/>
                        <a:pt x="0" y="16"/>
                      </a:cubicBezTo>
                    </a:path>
                  </a:pathLst>
                </a:cu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6" name="Oval 59">
                  <a:extLst>
                    <a:ext uri="{FF2B5EF4-FFF2-40B4-BE49-F238E27FC236}">
                      <a16:creationId xmlns:a16="http://schemas.microsoft.com/office/drawing/2014/main" id="{7854B272-51DE-4F9C-A5CA-3532EA082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27426" y="3090864"/>
                  <a:ext cx="88900" cy="96838"/>
                </a:xfrm>
                <a:prstGeom prst="ellipse">
                  <a:avLst/>
                </a:pr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Freeform 60">
                  <a:extLst>
                    <a:ext uri="{FF2B5EF4-FFF2-40B4-BE49-F238E27FC236}">
                      <a16:creationId xmlns:a16="http://schemas.microsoft.com/office/drawing/2014/main" id="{814DA909-0D02-4070-A399-CC0263BE57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27426" y="3124201"/>
                  <a:ext cx="88900" cy="15875"/>
                </a:xfrm>
                <a:custGeom>
                  <a:avLst/>
                  <a:gdLst>
                    <a:gd name="T0" fmla="*/ 24 w 24"/>
                    <a:gd name="T1" fmla="*/ 2 h 4"/>
                    <a:gd name="T2" fmla="*/ 14 w 24"/>
                    <a:gd name="T3" fmla="*/ 0 h 4"/>
                    <a:gd name="T4" fmla="*/ 0 w 24"/>
                    <a:gd name="T5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" h="4">
                      <a:moveTo>
                        <a:pt x="24" y="2"/>
                      </a:moveTo>
                      <a:cubicBezTo>
                        <a:pt x="22" y="4"/>
                        <a:pt x="16" y="4"/>
                        <a:pt x="14" y="0"/>
                      </a:cubicBezTo>
                      <a:cubicBezTo>
                        <a:pt x="10" y="4"/>
                        <a:pt x="3" y="4"/>
                        <a:pt x="0" y="1"/>
                      </a:cubicBezTo>
                    </a:path>
                  </a:pathLst>
                </a:cu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Line 61">
                  <a:extLst>
                    <a:ext uri="{FF2B5EF4-FFF2-40B4-BE49-F238E27FC236}">
                      <a16:creationId xmlns:a16="http://schemas.microsoft.com/office/drawing/2014/main" id="{5899F489-EDA7-4EC2-826F-95D6DBC765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51226" y="3074989"/>
                  <a:ext cx="38100" cy="38100"/>
                </a:xfrm>
                <a:prstGeom prst="lin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Line 62">
                  <a:extLst>
                    <a:ext uri="{FF2B5EF4-FFF2-40B4-BE49-F238E27FC236}">
                      <a16:creationId xmlns:a16="http://schemas.microsoft.com/office/drawing/2014/main" id="{83CCE497-C8F7-4970-AE29-490A81B267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654426" y="3074989"/>
                  <a:ext cx="38100" cy="38100"/>
                </a:xfrm>
                <a:prstGeom prst="lin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D600301E-404F-4763-892B-EE1C3109F4D3}"/>
                  </a:ext>
                </a:extLst>
              </p:cNvPr>
              <p:cNvSpPr/>
              <p:nvPr/>
            </p:nvSpPr>
            <p:spPr>
              <a:xfrm>
                <a:off x="5642387" y="2856123"/>
                <a:ext cx="2488294" cy="49244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i="1" dirty="0">
                    <a:solidFill>
                      <a:schemeClr val="bg1"/>
                    </a:solidFill>
                    <a:latin typeface="+mj-lt"/>
                    <a:cs typeface="Segoe UI" panose="020B0502040204020203" pitchFamily="34" charset="0"/>
                  </a:rPr>
                  <a:t>Environmental leadership, innovation &amp; improvement</a:t>
                </a:r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7375CECE-C8C6-426B-9A8C-EB696D69F141}"/>
                </a:ext>
              </a:extLst>
            </p:cNvPr>
            <p:cNvGrpSpPr/>
            <p:nvPr/>
          </p:nvGrpSpPr>
          <p:grpSpPr>
            <a:xfrm>
              <a:off x="4719329" y="4101260"/>
              <a:ext cx="3067396" cy="492443"/>
              <a:chOff x="5063285" y="3639850"/>
              <a:chExt cx="3067396" cy="492443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6974775F-B291-4B53-B461-88835C383ED5}"/>
                  </a:ext>
                </a:extLst>
              </p:cNvPr>
              <p:cNvGrpSpPr/>
              <p:nvPr/>
            </p:nvGrpSpPr>
            <p:grpSpPr>
              <a:xfrm>
                <a:off x="5063285" y="3728115"/>
                <a:ext cx="330200" cy="315913"/>
                <a:chOff x="4127500" y="2909888"/>
                <a:chExt cx="330200" cy="315913"/>
              </a:xfrm>
            </p:grpSpPr>
            <p:sp>
              <p:nvSpPr>
                <p:cNvPr id="42" name="Oval 268">
                  <a:extLst>
                    <a:ext uri="{FF2B5EF4-FFF2-40B4-BE49-F238E27FC236}">
                      <a16:creationId xmlns:a16="http://schemas.microsoft.com/office/drawing/2014/main" id="{FE9D5F51-D5BF-438E-8442-591451564E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9725" y="3060701"/>
                  <a:ext cx="76200" cy="74613"/>
                </a:xfrm>
                <a:prstGeom prst="ellips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3" name="Freeform 269">
                  <a:extLst>
                    <a:ext uri="{FF2B5EF4-FFF2-40B4-BE49-F238E27FC236}">
                      <a16:creationId xmlns:a16="http://schemas.microsoft.com/office/drawing/2014/main" id="{4514A40D-D6F0-4AD6-9605-37581D312E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27500" y="3135313"/>
                  <a:ext cx="109538" cy="60325"/>
                </a:xfrm>
                <a:custGeom>
                  <a:avLst/>
                  <a:gdLst>
                    <a:gd name="T0" fmla="*/ 22 w 29"/>
                    <a:gd name="T1" fmla="*/ 16 h 16"/>
                    <a:gd name="T2" fmla="*/ 0 w 29"/>
                    <a:gd name="T3" fmla="*/ 16 h 16"/>
                    <a:gd name="T4" fmla="*/ 16 w 29"/>
                    <a:gd name="T5" fmla="*/ 0 h 16"/>
                    <a:gd name="T6" fmla="*/ 29 w 29"/>
                    <a:gd name="T7" fmla="*/ 7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9" h="16">
                      <a:moveTo>
                        <a:pt x="22" y="16"/>
                      </a:move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7"/>
                        <a:pt x="7" y="0"/>
                        <a:pt x="16" y="0"/>
                      </a:cubicBezTo>
                      <a:cubicBezTo>
                        <a:pt x="21" y="0"/>
                        <a:pt x="26" y="3"/>
                        <a:pt x="29" y="7"/>
                      </a:cubicBezTo>
                    </a:path>
                  </a:pathLst>
                </a:cu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4" name="Oval 270">
                  <a:extLst>
                    <a:ext uri="{FF2B5EF4-FFF2-40B4-BE49-F238E27FC236}">
                      <a16:creationId xmlns:a16="http://schemas.microsoft.com/office/drawing/2014/main" id="{B605F216-E7D2-42D4-8BCF-4B68365DD5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60863" y="3060701"/>
                  <a:ext cx="74613" cy="74613"/>
                </a:xfrm>
                <a:prstGeom prst="ellips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5" name="Freeform 271">
                  <a:extLst>
                    <a:ext uri="{FF2B5EF4-FFF2-40B4-BE49-F238E27FC236}">
                      <a16:creationId xmlns:a16="http://schemas.microsoft.com/office/drawing/2014/main" id="{7221B60C-9DC7-49BE-9845-B55F67481A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49750" y="3135313"/>
                  <a:ext cx="107950" cy="60325"/>
                </a:xfrm>
                <a:custGeom>
                  <a:avLst/>
                  <a:gdLst>
                    <a:gd name="T0" fmla="*/ 0 w 29"/>
                    <a:gd name="T1" fmla="*/ 7 h 16"/>
                    <a:gd name="T2" fmla="*/ 13 w 29"/>
                    <a:gd name="T3" fmla="*/ 0 h 16"/>
                    <a:gd name="T4" fmla="*/ 29 w 29"/>
                    <a:gd name="T5" fmla="*/ 16 h 16"/>
                    <a:gd name="T6" fmla="*/ 7 w 29"/>
                    <a:gd name="T7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9" h="16">
                      <a:moveTo>
                        <a:pt x="0" y="7"/>
                      </a:moveTo>
                      <a:cubicBezTo>
                        <a:pt x="3" y="3"/>
                        <a:pt x="8" y="0"/>
                        <a:pt x="13" y="0"/>
                      </a:cubicBezTo>
                      <a:cubicBezTo>
                        <a:pt x="22" y="0"/>
                        <a:pt x="29" y="7"/>
                        <a:pt x="29" y="16"/>
                      </a:cubicBezTo>
                      <a:cubicBezTo>
                        <a:pt x="7" y="16"/>
                        <a:pt x="7" y="16"/>
                        <a:pt x="7" y="16"/>
                      </a:cubicBezTo>
                    </a:path>
                  </a:pathLst>
                </a:cu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6" name="Oval 272">
                  <a:extLst>
                    <a:ext uri="{FF2B5EF4-FFF2-40B4-BE49-F238E27FC236}">
                      <a16:creationId xmlns:a16="http://schemas.microsoft.com/office/drawing/2014/main" id="{F7CDF7AF-4200-420D-ACFE-5F2B36CC0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40213" y="3030538"/>
                  <a:ext cx="104775" cy="109538"/>
                </a:xfrm>
                <a:prstGeom prst="ellips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7" name="Freeform 273">
                  <a:extLst>
                    <a:ext uri="{FF2B5EF4-FFF2-40B4-BE49-F238E27FC236}">
                      <a16:creationId xmlns:a16="http://schemas.microsoft.com/office/drawing/2014/main" id="{1A3F4268-4FB7-4106-9CDA-E5DFAC4ABF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14813" y="2986088"/>
                  <a:ext cx="157163" cy="36513"/>
                </a:xfrm>
                <a:custGeom>
                  <a:avLst/>
                  <a:gdLst>
                    <a:gd name="T0" fmla="*/ 0 w 42"/>
                    <a:gd name="T1" fmla="*/ 10 h 10"/>
                    <a:gd name="T2" fmla="*/ 21 w 42"/>
                    <a:gd name="T3" fmla="*/ 0 h 10"/>
                    <a:gd name="T4" fmla="*/ 42 w 42"/>
                    <a:gd name="T5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" h="10">
                      <a:moveTo>
                        <a:pt x="0" y="10"/>
                      </a:moveTo>
                      <a:cubicBezTo>
                        <a:pt x="5" y="4"/>
                        <a:pt x="13" y="0"/>
                        <a:pt x="21" y="0"/>
                      </a:cubicBezTo>
                      <a:cubicBezTo>
                        <a:pt x="29" y="0"/>
                        <a:pt x="37" y="4"/>
                        <a:pt x="42" y="10"/>
                      </a:cubicBezTo>
                    </a:path>
                  </a:pathLst>
                </a:cu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8" name="Freeform 274">
                  <a:extLst>
                    <a:ext uri="{FF2B5EF4-FFF2-40B4-BE49-F238E27FC236}">
                      <a16:creationId xmlns:a16="http://schemas.microsoft.com/office/drawing/2014/main" id="{090011F9-93DA-4E08-8197-0237F3720B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87825" y="2947988"/>
                  <a:ext cx="211138" cy="49213"/>
                </a:xfrm>
                <a:custGeom>
                  <a:avLst/>
                  <a:gdLst>
                    <a:gd name="T0" fmla="*/ 0 w 56"/>
                    <a:gd name="T1" fmla="*/ 13 h 13"/>
                    <a:gd name="T2" fmla="*/ 28 w 56"/>
                    <a:gd name="T3" fmla="*/ 0 h 13"/>
                    <a:gd name="T4" fmla="*/ 56 w 56"/>
                    <a:gd name="T5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6" h="13">
                      <a:moveTo>
                        <a:pt x="0" y="13"/>
                      </a:moveTo>
                      <a:cubicBezTo>
                        <a:pt x="7" y="5"/>
                        <a:pt x="17" y="0"/>
                        <a:pt x="28" y="0"/>
                      </a:cubicBezTo>
                      <a:cubicBezTo>
                        <a:pt x="39" y="0"/>
                        <a:pt x="49" y="5"/>
                        <a:pt x="56" y="13"/>
                      </a:cubicBezTo>
                    </a:path>
                  </a:pathLst>
                </a:cu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9" name="Freeform 275">
                  <a:extLst>
                    <a:ext uri="{FF2B5EF4-FFF2-40B4-BE49-F238E27FC236}">
                      <a16:creationId xmlns:a16="http://schemas.microsoft.com/office/drawing/2014/main" id="{832AB0A3-F36E-4927-8E0D-E0C36586B7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57663" y="2909888"/>
                  <a:ext cx="269875" cy="63500"/>
                </a:xfrm>
                <a:custGeom>
                  <a:avLst/>
                  <a:gdLst>
                    <a:gd name="T0" fmla="*/ 0 w 72"/>
                    <a:gd name="T1" fmla="*/ 17 h 17"/>
                    <a:gd name="T2" fmla="*/ 36 w 72"/>
                    <a:gd name="T3" fmla="*/ 0 h 17"/>
                    <a:gd name="T4" fmla="*/ 72 w 72"/>
                    <a:gd name="T5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" h="17">
                      <a:moveTo>
                        <a:pt x="0" y="17"/>
                      </a:moveTo>
                      <a:cubicBezTo>
                        <a:pt x="8" y="7"/>
                        <a:pt x="21" y="0"/>
                        <a:pt x="36" y="0"/>
                      </a:cubicBezTo>
                      <a:cubicBezTo>
                        <a:pt x="51" y="0"/>
                        <a:pt x="64" y="7"/>
                        <a:pt x="72" y="17"/>
                      </a:cubicBezTo>
                    </a:path>
                  </a:pathLst>
                </a:cu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0" name="Freeform 276">
                  <a:extLst>
                    <a:ext uri="{FF2B5EF4-FFF2-40B4-BE49-F238E27FC236}">
                      <a16:creationId xmlns:a16="http://schemas.microsoft.com/office/drawing/2014/main" id="{69185BBE-8B01-4042-9127-5E91F9AA4D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06875" y="3140076"/>
                  <a:ext cx="173038" cy="85725"/>
                </a:xfrm>
                <a:custGeom>
                  <a:avLst/>
                  <a:gdLst>
                    <a:gd name="T0" fmla="*/ 46 w 46"/>
                    <a:gd name="T1" fmla="*/ 23 h 23"/>
                    <a:gd name="T2" fmla="*/ 0 w 46"/>
                    <a:gd name="T3" fmla="*/ 23 h 23"/>
                    <a:gd name="T4" fmla="*/ 23 w 46"/>
                    <a:gd name="T5" fmla="*/ 0 h 23"/>
                    <a:gd name="T6" fmla="*/ 46 w 46"/>
                    <a:gd name="T7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6" h="23">
                      <a:moveTo>
                        <a:pt x="46" y="23"/>
                      </a:moveTo>
                      <a:cubicBezTo>
                        <a:pt x="0" y="23"/>
                        <a:pt x="0" y="23"/>
                        <a:pt x="0" y="23"/>
                      </a:cubicBezTo>
                      <a:cubicBezTo>
                        <a:pt x="0" y="10"/>
                        <a:pt x="10" y="0"/>
                        <a:pt x="23" y="0"/>
                      </a:cubicBezTo>
                      <a:cubicBezTo>
                        <a:pt x="36" y="0"/>
                        <a:pt x="46" y="10"/>
                        <a:pt x="46" y="23"/>
                      </a:cubicBezTo>
                      <a:close/>
                    </a:path>
                  </a:pathLst>
                </a:cu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E7E16F25-9A73-4F49-8593-4DDEE2A8AB5D}"/>
                  </a:ext>
                </a:extLst>
              </p:cNvPr>
              <p:cNvSpPr/>
              <p:nvPr/>
            </p:nvSpPr>
            <p:spPr>
              <a:xfrm>
                <a:off x="5642387" y="3639850"/>
                <a:ext cx="2488294" cy="49244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i="1" dirty="0">
                    <a:solidFill>
                      <a:schemeClr val="bg1"/>
                    </a:solidFill>
                    <a:latin typeface="+mj-lt"/>
                    <a:cs typeface="Segoe UI" panose="020B0502040204020203" pitchFamily="34" charset="0"/>
                  </a:rPr>
                  <a:t>Responsible procurement practices  </a:t>
                </a:r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B7DB03EE-BB00-488A-B451-6DF7DA5AC981}"/>
                </a:ext>
              </a:extLst>
            </p:cNvPr>
            <p:cNvGrpSpPr/>
            <p:nvPr/>
          </p:nvGrpSpPr>
          <p:grpSpPr>
            <a:xfrm>
              <a:off x="4712185" y="5089358"/>
              <a:ext cx="3074539" cy="492443"/>
              <a:chOff x="5056141" y="4560242"/>
              <a:chExt cx="3074539" cy="492443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2FED15E3-F2A7-469C-B628-611921767E34}"/>
                  </a:ext>
                </a:extLst>
              </p:cNvPr>
              <p:cNvGrpSpPr/>
              <p:nvPr/>
            </p:nvGrpSpPr>
            <p:grpSpPr>
              <a:xfrm>
                <a:off x="5056141" y="4633426"/>
                <a:ext cx="344488" cy="346075"/>
                <a:chOff x="4841875" y="2895601"/>
                <a:chExt cx="344488" cy="346075"/>
              </a:xfrm>
            </p:grpSpPr>
            <p:sp>
              <p:nvSpPr>
                <p:cNvPr id="31" name="Freeform 258">
                  <a:extLst>
                    <a:ext uri="{FF2B5EF4-FFF2-40B4-BE49-F238E27FC236}">
                      <a16:creationId xmlns:a16="http://schemas.microsoft.com/office/drawing/2014/main" id="{66F1D3E8-8C01-4B14-8A55-CA0D336560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16488" y="2895601"/>
                  <a:ext cx="195263" cy="195263"/>
                </a:xfrm>
                <a:custGeom>
                  <a:avLst/>
                  <a:gdLst>
                    <a:gd name="T0" fmla="*/ 52 w 52"/>
                    <a:gd name="T1" fmla="*/ 26 h 52"/>
                    <a:gd name="T2" fmla="*/ 26 w 52"/>
                    <a:gd name="T3" fmla="*/ 52 h 52"/>
                    <a:gd name="T4" fmla="*/ 0 w 52"/>
                    <a:gd name="T5" fmla="*/ 25 h 52"/>
                    <a:gd name="T6" fmla="*/ 25 w 52"/>
                    <a:gd name="T7" fmla="*/ 0 h 52"/>
                    <a:gd name="T8" fmla="*/ 26 w 52"/>
                    <a:gd name="T9" fmla="*/ 0 h 52"/>
                    <a:gd name="T10" fmla="*/ 52 w 52"/>
                    <a:gd name="T11" fmla="*/ 26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2" h="52">
                      <a:moveTo>
                        <a:pt x="52" y="26"/>
                      </a:moveTo>
                      <a:cubicBezTo>
                        <a:pt x="52" y="40"/>
                        <a:pt x="40" y="52"/>
                        <a:pt x="26" y="52"/>
                      </a:cubicBezTo>
                      <a:cubicBezTo>
                        <a:pt x="12" y="52"/>
                        <a:pt x="0" y="40"/>
                        <a:pt x="0" y="25"/>
                      </a:cubicBezTo>
                      <a:cubicBezTo>
                        <a:pt x="0" y="11"/>
                        <a:pt x="11" y="1"/>
                        <a:pt x="25" y="0"/>
                      </a:cubicBezTo>
                      <a:cubicBezTo>
                        <a:pt x="25" y="0"/>
                        <a:pt x="26" y="0"/>
                        <a:pt x="26" y="0"/>
                      </a:cubicBezTo>
                      <a:cubicBezTo>
                        <a:pt x="40" y="0"/>
                        <a:pt x="52" y="11"/>
                        <a:pt x="52" y="26"/>
                      </a:cubicBezTo>
                      <a:close/>
                    </a:path>
                  </a:pathLst>
                </a:cu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259">
                  <a:extLst>
                    <a:ext uri="{FF2B5EF4-FFF2-40B4-BE49-F238E27FC236}">
                      <a16:creationId xmlns:a16="http://schemas.microsoft.com/office/drawing/2014/main" id="{C7E4337D-67E8-477B-8284-B0579D0160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57763" y="2895601"/>
                  <a:ext cx="52388" cy="195263"/>
                </a:xfrm>
                <a:custGeom>
                  <a:avLst/>
                  <a:gdLst>
                    <a:gd name="T0" fmla="*/ 14 w 14"/>
                    <a:gd name="T1" fmla="*/ 0 h 52"/>
                    <a:gd name="T2" fmla="*/ 14 w 14"/>
                    <a:gd name="T3" fmla="*/ 52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4" h="52">
                      <a:moveTo>
                        <a:pt x="14" y="0"/>
                      </a:moveTo>
                      <a:cubicBezTo>
                        <a:pt x="0" y="15"/>
                        <a:pt x="0" y="34"/>
                        <a:pt x="14" y="52"/>
                      </a:cubicBezTo>
                    </a:path>
                  </a:pathLst>
                </a:cu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260">
                  <a:extLst>
                    <a:ext uri="{FF2B5EF4-FFF2-40B4-BE49-F238E27FC236}">
                      <a16:creationId xmlns:a16="http://schemas.microsoft.com/office/drawing/2014/main" id="{C2AF1AB5-D96A-4C19-BE80-2C8A0736E9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18088" y="2895601"/>
                  <a:ext cx="52388" cy="195263"/>
                </a:xfrm>
                <a:custGeom>
                  <a:avLst/>
                  <a:gdLst>
                    <a:gd name="T0" fmla="*/ 0 w 14"/>
                    <a:gd name="T1" fmla="*/ 0 h 52"/>
                    <a:gd name="T2" fmla="*/ 0 w 14"/>
                    <a:gd name="T3" fmla="*/ 52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4" h="52">
                      <a:moveTo>
                        <a:pt x="0" y="0"/>
                      </a:moveTo>
                      <a:cubicBezTo>
                        <a:pt x="14" y="15"/>
                        <a:pt x="14" y="34"/>
                        <a:pt x="0" y="52"/>
                      </a:cubicBezTo>
                    </a:path>
                  </a:pathLst>
                </a:cu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" name="Line 261">
                  <a:extLst>
                    <a:ext uri="{FF2B5EF4-FFF2-40B4-BE49-F238E27FC236}">
                      <a16:creationId xmlns:a16="http://schemas.microsoft.com/office/drawing/2014/main" id="{FF7B7042-5F74-4182-89DF-79E95F0748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932363" y="3044826"/>
                  <a:ext cx="165100" cy="0"/>
                </a:xfrm>
                <a:prstGeom prst="line">
                  <a:avLst/>
                </a:pr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5" name="Line 262">
                  <a:extLst>
                    <a:ext uri="{FF2B5EF4-FFF2-40B4-BE49-F238E27FC236}">
                      <a16:creationId xmlns:a16="http://schemas.microsoft.com/office/drawing/2014/main" id="{6D40A249-C0DF-492C-98A0-5563396CED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932363" y="2940051"/>
                  <a:ext cx="165100" cy="0"/>
                </a:xfrm>
                <a:prstGeom prst="line">
                  <a:avLst/>
                </a:pr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Line 263">
                  <a:extLst>
                    <a:ext uri="{FF2B5EF4-FFF2-40B4-BE49-F238E27FC236}">
                      <a16:creationId xmlns:a16="http://schemas.microsoft.com/office/drawing/2014/main" id="{0424966D-2E93-463D-925D-8EC1314AA4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916488" y="2992438"/>
                  <a:ext cx="195263" cy="0"/>
                </a:xfrm>
                <a:prstGeom prst="line">
                  <a:avLst/>
                </a:prstGeom>
                <a:noFill/>
                <a:ln w="14288" cap="flat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7" name="Oval 264">
                  <a:extLst>
                    <a:ext uri="{FF2B5EF4-FFF2-40B4-BE49-F238E27FC236}">
                      <a16:creationId xmlns:a16="http://schemas.microsoft.com/office/drawing/2014/main" id="{A2027076-84C0-41AA-ABE6-E182664DD1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64100" y="3105151"/>
                  <a:ext cx="74613" cy="76200"/>
                </a:xfrm>
                <a:prstGeom prst="ellips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8" name="Oval 265">
                  <a:extLst>
                    <a:ext uri="{FF2B5EF4-FFF2-40B4-BE49-F238E27FC236}">
                      <a16:creationId xmlns:a16="http://schemas.microsoft.com/office/drawing/2014/main" id="{34911030-E1C4-47C6-B878-AB9504619E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76813" y="3105151"/>
                  <a:ext cx="74613" cy="76200"/>
                </a:xfrm>
                <a:prstGeom prst="ellips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9" name="Oval 266">
                  <a:extLst>
                    <a:ext uri="{FF2B5EF4-FFF2-40B4-BE49-F238E27FC236}">
                      <a16:creationId xmlns:a16="http://schemas.microsoft.com/office/drawing/2014/main" id="{872A828C-C960-409B-BA85-F3FA58C587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89525" y="3105151"/>
                  <a:ext cx="74613" cy="76200"/>
                </a:xfrm>
                <a:prstGeom prst="ellipse">
                  <a:avLst/>
                </a:pr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0" name="Freeform 267">
                  <a:extLst>
                    <a:ext uri="{FF2B5EF4-FFF2-40B4-BE49-F238E27FC236}">
                      <a16:creationId xmlns:a16="http://schemas.microsoft.com/office/drawing/2014/main" id="{111031BF-F147-4673-B7D2-BAB9FDE013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41875" y="3181351"/>
                  <a:ext cx="344488" cy="60325"/>
                </a:xfrm>
                <a:custGeom>
                  <a:avLst/>
                  <a:gdLst>
                    <a:gd name="T0" fmla="*/ 76 w 92"/>
                    <a:gd name="T1" fmla="*/ 0 h 16"/>
                    <a:gd name="T2" fmla="*/ 61 w 92"/>
                    <a:gd name="T3" fmla="*/ 11 h 16"/>
                    <a:gd name="T4" fmla="*/ 46 w 92"/>
                    <a:gd name="T5" fmla="*/ 0 h 16"/>
                    <a:gd name="T6" fmla="*/ 31 w 92"/>
                    <a:gd name="T7" fmla="*/ 11 h 16"/>
                    <a:gd name="T8" fmla="*/ 16 w 92"/>
                    <a:gd name="T9" fmla="*/ 0 h 16"/>
                    <a:gd name="T10" fmla="*/ 0 w 92"/>
                    <a:gd name="T11" fmla="*/ 16 h 16"/>
                    <a:gd name="T12" fmla="*/ 92 w 92"/>
                    <a:gd name="T13" fmla="*/ 16 h 16"/>
                    <a:gd name="T14" fmla="*/ 76 w 92"/>
                    <a:gd name="T15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2" h="16">
                      <a:moveTo>
                        <a:pt x="76" y="0"/>
                      </a:moveTo>
                      <a:cubicBezTo>
                        <a:pt x="69" y="0"/>
                        <a:pt x="63" y="4"/>
                        <a:pt x="61" y="11"/>
                      </a:cubicBezTo>
                      <a:cubicBezTo>
                        <a:pt x="59" y="4"/>
                        <a:pt x="53" y="0"/>
                        <a:pt x="46" y="0"/>
                      </a:cubicBezTo>
                      <a:cubicBezTo>
                        <a:pt x="39" y="0"/>
                        <a:pt x="33" y="4"/>
                        <a:pt x="31" y="11"/>
                      </a:cubicBezTo>
                      <a:cubicBezTo>
                        <a:pt x="29" y="4"/>
                        <a:pt x="23" y="0"/>
                        <a:pt x="16" y="0"/>
                      </a:cubicBezTo>
                      <a:cubicBezTo>
                        <a:pt x="7" y="0"/>
                        <a:pt x="0" y="8"/>
                        <a:pt x="0" y="16"/>
                      </a:cubicBezTo>
                      <a:cubicBezTo>
                        <a:pt x="92" y="16"/>
                        <a:pt x="92" y="16"/>
                        <a:pt x="92" y="16"/>
                      </a:cubicBezTo>
                      <a:cubicBezTo>
                        <a:pt x="92" y="8"/>
                        <a:pt x="85" y="0"/>
                        <a:pt x="76" y="0"/>
                      </a:cubicBezTo>
                      <a:close/>
                    </a:path>
                  </a:pathLst>
                </a:custGeom>
                <a:noFill/>
                <a:ln w="14288" cap="rnd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9482C2C4-A83F-481A-A4DA-8A5D9AD7A680}"/>
                  </a:ext>
                </a:extLst>
              </p:cNvPr>
              <p:cNvSpPr/>
              <p:nvPr/>
            </p:nvSpPr>
            <p:spPr>
              <a:xfrm>
                <a:off x="5642387" y="4560242"/>
                <a:ext cx="2488293" cy="49244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i="1" dirty="0">
                    <a:solidFill>
                      <a:schemeClr val="bg1"/>
                    </a:solidFill>
                    <a:latin typeface="+mj-lt"/>
                    <a:cs typeface="Segoe UI" panose="020B0502040204020203" pitchFamily="34" charset="0"/>
                  </a:rPr>
                  <a:t>Commitment to customer service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FB86711-61B6-4E9F-94FC-7E4E4C2AFDBB}"/>
                </a:ext>
              </a:extLst>
            </p:cNvPr>
            <p:cNvGrpSpPr/>
            <p:nvPr/>
          </p:nvGrpSpPr>
          <p:grpSpPr>
            <a:xfrm>
              <a:off x="4721542" y="2742223"/>
              <a:ext cx="2998053" cy="211372"/>
              <a:chOff x="4721542" y="2734320"/>
              <a:chExt cx="2998053" cy="211372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4AF81162-F8E5-4429-8E39-AF70CBB53233}"/>
                  </a:ext>
                </a:extLst>
              </p:cNvPr>
              <p:cNvGrpSpPr/>
              <p:nvPr/>
            </p:nvGrpSpPr>
            <p:grpSpPr>
              <a:xfrm>
                <a:off x="5298431" y="2810297"/>
                <a:ext cx="2421164" cy="91439"/>
                <a:chOff x="4674462" y="2937754"/>
                <a:chExt cx="3045133" cy="83630"/>
              </a:xfrm>
            </p:grpSpPr>
            <p:sp>
              <p:nvSpPr>
                <p:cNvPr id="7" name="Rectangle: Rounded Corners 6">
                  <a:extLst>
                    <a:ext uri="{FF2B5EF4-FFF2-40B4-BE49-F238E27FC236}">
                      <a16:creationId xmlns:a16="http://schemas.microsoft.com/office/drawing/2014/main" id="{946F7D42-7783-4AA6-ADD6-AB6D2DF05CAF}"/>
                    </a:ext>
                  </a:extLst>
                </p:cNvPr>
                <p:cNvSpPr/>
                <p:nvPr/>
              </p:nvSpPr>
              <p:spPr>
                <a:xfrm>
                  <a:off x="4674462" y="2940367"/>
                  <a:ext cx="3045133" cy="8101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26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1" name="Rectangle: Rounded Corners 70">
                  <a:extLst>
                    <a:ext uri="{FF2B5EF4-FFF2-40B4-BE49-F238E27FC236}">
                      <a16:creationId xmlns:a16="http://schemas.microsoft.com/office/drawing/2014/main" id="{0A78528F-E9CB-4B99-BD4F-A6AE016C76C8}"/>
                    </a:ext>
                  </a:extLst>
                </p:cNvPr>
                <p:cNvSpPr/>
                <p:nvPr/>
              </p:nvSpPr>
              <p:spPr>
                <a:xfrm>
                  <a:off x="4674463" y="2937754"/>
                  <a:ext cx="1431081" cy="8101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CBE1CF42-34AD-45F7-9BB7-06D7FDE081B7}"/>
                  </a:ext>
                </a:extLst>
              </p:cNvPr>
              <p:cNvSpPr/>
              <p:nvPr/>
            </p:nvSpPr>
            <p:spPr>
              <a:xfrm>
                <a:off x="4721542" y="2734320"/>
                <a:ext cx="446424" cy="21137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i="1" dirty="0">
                    <a:solidFill>
                      <a:schemeClr val="bg1"/>
                    </a:solidFill>
                    <a:latin typeface="+mj-lt"/>
                    <a:cs typeface="Segoe UI" panose="020B0502040204020203" pitchFamily="34" charset="0"/>
                  </a:rPr>
                  <a:t>50%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2F17230-3C6B-4C60-8575-90C979038AC0}"/>
                </a:ext>
              </a:extLst>
            </p:cNvPr>
            <p:cNvGrpSpPr/>
            <p:nvPr/>
          </p:nvGrpSpPr>
          <p:grpSpPr>
            <a:xfrm>
              <a:off x="4721542" y="3730321"/>
              <a:ext cx="2998053" cy="211372"/>
              <a:chOff x="4721542" y="3848257"/>
              <a:chExt cx="2998053" cy="211372"/>
            </a:xfrm>
          </p:grpSpPr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19E0996D-AF4A-4FFB-A88F-2FEE0A9EDCD2}"/>
                  </a:ext>
                </a:extLst>
              </p:cNvPr>
              <p:cNvGrpSpPr/>
              <p:nvPr/>
            </p:nvGrpSpPr>
            <p:grpSpPr>
              <a:xfrm>
                <a:off x="5298431" y="3927069"/>
                <a:ext cx="2421164" cy="88596"/>
                <a:chOff x="4674462" y="2940354"/>
                <a:chExt cx="3045133" cy="81030"/>
              </a:xfrm>
            </p:grpSpPr>
            <p:sp>
              <p:nvSpPr>
                <p:cNvPr id="79" name="Rectangle: Rounded Corners 78">
                  <a:extLst>
                    <a:ext uri="{FF2B5EF4-FFF2-40B4-BE49-F238E27FC236}">
                      <a16:creationId xmlns:a16="http://schemas.microsoft.com/office/drawing/2014/main" id="{214774FE-1FFD-4D64-8A37-76CB44EB021C}"/>
                    </a:ext>
                  </a:extLst>
                </p:cNvPr>
                <p:cNvSpPr/>
                <p:nvPr/>
              </p:nvSpPr>
              <p:spPr>
                <a:xfrm>
                  <a:off x="4674462" y="2940367"/>
                  <a:ext cx="3045133" cy="8101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26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: Rounded Corners 79">
                  <a:extLst>
                    <a:ext uri="{FF2B5EF4-FFF2-40B4-BE49-F238E27FC236}">
                      <a16:creationId xmlns:a16="http://schemas.microsoft.com/office/drawing/2014/main" id="{CCFD5BBD-3EB8-4D70-947E-F5AFBFF96EC0}"/>
                    </a:ext>
                  </a:extLst>
                </p:cNvPr>
                <p:cNvSpPr/>
                <p:nvPr/>
              </p:nvSpPr>
              <p:spPr>
                <a:xfrm>
                  <a:off x="4674465" y="2940354"/>
                  <a:ext cx="2314454" cy="8101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CC76473C-D689-4828-A3C2-DBFA64DB3596}"/>
                  </a:ext>
                </a:extLst>
              </p:cNvPr>
              <p:cNvSpPr/>
              <p:nvPr/>
            </p:nvSpPr>
            <p:spPr>
              <a:xfrm>
                <a:off x="4721542" y="3848257"/>
                <a:ext cx="446424" cy="21137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i="1" dirty="0">
                    <a:solidFill>
                      <a:schemeClr val="bg1"/>
                    </a:solidFill>
                    <a:latin typeface="+mj-lt"/>
                    <a:cs typeface="Segoe UI" panose="020B0502040204020203" pitchFamily="34" charset="0"/>
                  </a:rPr>
                  <a:t>80%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604189C-E133-4D62-9D02-29130FCCC123}"/>
                </a:ext>
              </a:extLst>
            </p:cNvPr>
            <p:cNvGrpSpPr/>
            <p:nvPr/>
          </p:nvGrpSpPr>
          <p:grpSpPr>
            <a:xfrm>
              <a:off x="4721542" y="4718420"/>
              <a:ext cx="2998053" cy="211372"/>
              <a:chOff x="4721542" y="4753566"/>
              <a:chExt cx="2998053" cy="211372"/>
            </a:xfrm>
          </p:grpSpPr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FBA54A74-91C7-4A8E-8256-29CECA65EBE5}"/>
                  </a:ext>
                </a:extLst>
              </p:cNvPr>
              <p:cNvGrpSpPr/>
              <p:nvPr/>
            </p:nvGrpSpPr>
            <p:grpSpPr>
              <a:xfrm>
                <a:off x="5298431" y="4832378"/>
                <a:ext cx="2421164" cy="88596"/>
                <a:chOff x="4674462" y="2940354"/>
                <a:chExt cx="3045133" cy="81030"/>
              </a:xfrm>
            </p:grpSpPr>
            <p:sp>
              <p:nvSpPr>
                <p:cNvPr id="84" name="Rectangle: Rounded Corners 83">
                  <a:extLst>
                    <a:ext uri="{FF2B5EF4-FFF2-40B4-BE49-F238E27FC236}">
                      <a16:creationId xmlns:a16="http://schemas.microsoft.com/office/drawing/2014/main" id="{BAF05105-E146-4A76-80BC-D132339D80CC}"/>
                    </a:ext>
                  </a:extLst>
                </p:cNvPr>
                <p:cNvSpPr/>
                <p:nvPr/>
              </p:nvSpPr>
              <p:spPr>
                <a:xfrm>
                  <a:off x="4674462" y="2940367"/>
                  <a:ext cx="3045133" cy="8101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26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: Rounded Corners 84">
                  <a:extLst>
                    <a:ext uri="{FF2B5EF4-FFF2-40B4-BE49-F238E27FC236}">
                      <a16:creationId xmlns:a16="http://schemas.microsoft.com/office/drawing/2014/main" id="{C85F8D48-F497-4FF4-86A4-A306F3F0ED91}"/>
                    </a:ext>
                  </a:extLst>
                </p:cNvPr>
                <p:cNvSpPr/>
                <p:nvPr/>
              </p:nvSpPr>
              <p:spPr>
                <a:xfrm>
                  <a:off x="4674463" y="2940354"/>
                  <a:ext cx="2864481" cy="8101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AC35B425-E17C-46A6-BC1C-89C34E2B336C}"/>
                  </a:ext>
                </a:extLst>
              </p:cNvPr>
              <p:cNvSpPr/>
              <p:nvPr/>
            </p:nvSpPr>
            <p:spPr>
              <a:xfrm>
                <a:off x="4721542" y="4753566"/>
                <a:ext cx="446424" cy="21137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i="1" dirty="0">
                    <a:solidFill>
                      <a:schemeClr val="bg1"/>
                    </a:solidFill>
                    <a:latin typeface="+mj-lt"/>
                    <a:cs typeface="Segoe UI" panose="020B0502040204020203" pitchFamily="34" charset="0"/>
                  </a:rPr>
                  <a:t>90%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6413DCC-904B-4563-90F1-A5A71C657368}"/>
                </a:ext>
              </a:extLst>
            </p:cNvPr>
            <p:cNvGrpSpPr/>
            <p:nvPr/>
          </p:nvGrpSpPr>
          <p:grpSpPr>
            <a:xfrm>
              <a:off x="4721542" y="5706518"/>
              <a:ext cx="2998053" cy="211372"/>
              <a:chOff x="4721542" y="5706518"/>
              <a:chExt cx="2998053" cy="211372"/>
            </a:xfrm>
          </p:grpSpPr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C7ADDD0C-4947-4DFD-8604-1C7FC185D6F1}"/>
                  </a:ext>
                </a:extLst>
              </p:cNvPr>
              <p:cNvGrpSpPr/>
              <p:nvPr/>
            </p:nvGrpSpPr>
            <p:grpSpPr>
              <a:xfrm>
                <a:off x="5298431" y="5785330"/>
                <a:ext cx="2421164" cy="88596"/>
                <a:chOff x="4674462" y="2940354"/>
                <a:chExt cx="3045133" cy="81030"/>
              </a:xfrm>
            </p:grpSpPr>
            <p:sp>
              <p:nvSpPr>
                <p:cNvPr id="88" name="Rectangle: Rounded Corners 87">
                  <a:extLst>
                    <a:ext uri="{FF2B5EF4-FFF2-40B4-BE49-F238E27FC236}">
                      <a16:creationId xmlns:a16="http://schemas.microsoft.com/office/drawing/2014/main" id="{3EE0ED0C-1321-4AB3-B03A-B7AD85571E6C}"/>
                    </a:ext>
                  </a:extLst>
                </p:cNvPr>
                <p:cNvSpPr/>
                <p:nvPr/>
              </p:nvSpPr>
              <p:spPr>
                <a:xfrm>
                  <a:off x="4674462" y="2940367"/>
                  <a:ext cx="3045133" cy="8101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26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: Rounded Corners 88">
                  <a:extLst>
                    <a:ext uri="{FF2B5EF4-FFF2-40B4-BE49-F238E27FC236}">
                      <a16:creationId xmlns:a16="http://schemas.microsoft.com/office/drawing/2014/main" id="{4409F7EA-DE17-4C15-80F3-78361F8366BE}"/>
                    </a:ext>
                  </a:extLst>
                </p:cNvPr>
                <p:cNvSpPr/>
                <p:nvPr/>
              </p:nvSpPr>
              <p:spPr>
                <a:xfrm>
                  <a:off x="4674465" y="2940354"/>
                  <a:ext cx="2864480" cy="8101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A101B8DB-BADB-4084-8CD6-6CEEA620099A}"/>
                  </a:ext>
                </a:extLst>
              </p:cNvPr>
              <p:cNvSpPr/>
              <p:nvPr/>
            </p:nvSpPr>
            <p:spPr>
              <a:xfrm>
                <a:off x="4721542" y="5706518"/>
                <a:ext cx="446424" cy="21137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600" i="1" dirty="0">
                    <a:solidFill>
                      <a:schemeClr val="bg1"/>
                    </a:solidFill>
                    <a:latin typeface="+mj-lt"/>
                    <a:cs typeface="Segoe UI" panose="020B0502040204020203" pitchFamily="34" charset="0"/>
                  </a:rPr>
                  <a:t>90%</a:t>
                </a:r>
              </a:p>
            </p:txBody>
          </p:sp>
        </p:grp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94AEDC0-6B1D-4A3D-860D-83756CC38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11742" y="489886"/>
            <a:ext cx="3469441" cy="3949769"/>
            <a:chOff x="8327700" y="1360680"/>
            <a:chExt cx="3190273" cy="306094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CAECCF3F-B2FA-4F0A-96EE-B54207D66547}"/>
                </a:ext>
              </a:extLst>
            </p:cNvPr>
            <p:cNvSpPr txBox="1"/>
            <p:nvPr/>
          </p:nvSpPr>
          <p:spPr>
            <a:xfrm>
              <a:off x="8360405" y="1360680"/>
              <a:ext cx="3047138" cy="1874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00206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COMMUNITY INVESTMENT</a:t>
              </a: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CDAD2E5F-3DBB-47BA-B90E-DDB45972B6AF}"/>
                </a:ext>
              </a:extLst>
            </p:cNvPr>
            <p:cNvSpPr/>
            <p:nvPr/>
          </p:nvSpPr>
          <p:spPr>
            <a:xfrm>
              <a:off x="8341387" y="1606901"/>
              <a:ext cx="3117421" cy="74990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Giving back to our communities through donations to local baby banks, local charities and schools, preschools and nurseries  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36650A66-75C3-4933-AFC0-6AB58DFE89D9}"/>
                </a:ext>
              </a:extLst>
            </p:cNvPr>
            <p:cNvSpPr txBox="1"/>
            <p:nvPr/>
          </p:nvSpPr>
          <p:spPr>
            <a:xfrm>
              <a:off x="8388457" y="2557602"/>
              <a:ext cx="3055283" cy="3749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00206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DRIVE A CULTURE OF RECYCLING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AD1F5E0B-9D11-43FF-9946-9B61EF9D6E88}"/>
                </a:ext>
              </a:extLst>
            </p:cNvPr>
            <p:cNvSpPr/>
            <p:nvPr/>
          </p:nvSpPr>
          <p:spPr>
            <a:xfrm>
              <a:off x="8340286" y="2826859"/>
              <a:ext cx="3018305" cy="93738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Bring awareness and provide ways to recycle clothing, giving textiles a longer life and look at educational and fun ways to change the way we look at our material needs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2BACDD99-66AF-423B-B714-10B1BD09EBE4}"/>
                </a:ext>
              </a:extLst>
            </p:cNvPr>
            <p:cNvSpPr txBox="1"/>
            <p:nvPr/>
          </p:nvSpPr>
          <p:spPr>
            <a:xfrm>
              <a:off x="8341387" y="4017815"/>
              <a:ext cx="3176586" cy="1874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00206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RESPONSIBLE PROCUREMENT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D6D9691D-4606-4981-97A5-3BEAC7F0804E}"/>
                </a:ext>
              </a:extLst>
            </p:cNvPr>
            <p:cNvSpPr/>
            <p:nvPr/>
          </p:nvSpPr>
          <p:spPr>
            <a:xfrm>
              <a:off x="8327700" y="4234147"/>
              <a:ext cx="2975669" cy="187477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endParaRPr lang="en-US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endParaRP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281FF210-334C-43FA-80C2-0E1E9F3F51C4}"/>
                </a:ext>
              </a:extLst>
            </p:cNvPr>
            <p:cNvCxnSpPr>
              <a:cxnSpLocks/>
            </p:cNvCxnSpPr>
            <p:nvPr/>
          </p:nvCxnSpPr>
          <p:spPr>
            <a:xfrm>
              <a:off x="8334243" y="3913769"/>
              <a:ext cx="2959568" cy="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8F599308-2B51-4D9D-9F9B-2C2E81CA918F}"/>
                </a:ext>
              </a:extLst>
            </p:cNvPr>
            <p:cNvCxnSpPr>
              <a:cxnSpLocks/>
            </p:cNvCxnSpPr>
            <p:nvPr/>
          </p:nvCxnSpPr>
          <p:spPr>
            <a:xfrm>
              <a:off x="8341387" y="2422057"/>
              <a:ext cx="3066156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itle 67" hidden="1">
            <a:extLst>
              <a:ext uri="{FF2B5EF4-FFF2-40B4-BE49-F238E27FC236}">
                <a16:creationId xmlns:a16="http://schemas.microsoft.com/office/drawing/2014/main" id="{3D46526D-118F-4F6F-BAE0-066F422EB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resources slide 3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1FE7F5ED-C773-4A27-AAD8-5C209AD3D7BE}"/>
              </a:ext>
            </a:extLst>
          </p:cNvPr>
          <p:cNvCxnSpPr>
            <a:cxnSpLocks/>
          </p:cNvCxnSpPr>
          <p:nvPr/>
        </p:nvCxnSpPr>
        <p:spPr>
          <a:xfrm>
            <a:off x="8262588" y="5458370"/>
            <a:ext cx="2959568" cy="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1AD2B384-2902-404C-8D4B-59674315F72C}"/>
              </a:ext>
            </a:extLst>
          </p:cNvPr>
          <p:cNvSpPr txBox="1"/>
          <p:nvPr/>
        </p:nvSpPr>
        <p:spPr>
          <a:xfrm>
            <a:off x="8244679" y="5529143"/>
            <a:ext cx="362954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CUSTOMER SERVICE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E45FBA4-7CF8-4D0E-8FF4-7F629E17FFCF}"/>
              </a:ext>
            </a:extLst>
          </p:cNvPr>
          <p:cNvSpPr/>
          <p:nvPr/>
        </p:nvSpPr>
        <p:spPr>
          <a:xfrm>
            <a:off x="8262588" y="4336838"/>
            <a:ext cx="3629548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Source environmentally friendly packaging and postage options, be aware of the carbon footprint, work towards a paperless operation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2CFF3AF3-30EA-4101-8044-4837E9F0CBFF}"/>
              </a:ext>
            </a:extLst>
          </p:cNvPr>
          <p:cNvSpPr/>
          <p:nvPr/>
        </p:nvSpPr>
        <p:spPr>
          <a:xfrm>
            <a:off x="8206960" y="5998659"/>
            <a:ext cx="362954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endParaRPr lang="en-US" sz="1600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6CDD9EAB-3801-4F21-9D6D-7F075F4B6F1F}"/>
              </a:ext>
            </a:extLst>
          </p:cNvPr>
          <p:cNvSpPr/>
          <p:nvPr/>
        </p:nvSpPr>
        <p:spPr>
          <a:xfrm>
            <a:off x="8262588" y="5821707"/>
            <a:ext cx="3629548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Make all buying, selling and donating through Sprogs Togs easy, professional and aim for a 98% customer satisfaction rate in the annual customer feedback </a:t>
            </a:r>
          </a:p>
        </p:txBody>
      </p:sp>
    </p:spTree>
    <p:extLst>
      <p:ext uri="{BB962C8B-B14F-4D97-AF65-F5344CB8AC3E}">
        <p14:creationId xmlns:p14="http://schemas.microsoft.com/office/powerpoint/2010/main" val="1860944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33668227_Human resources, from 24Slides_SL_V1" id="{617D8675-87EA-4E65-899C-EC1AA060F43B}" vid="{A0FF6A7D-4118-4569-8B1F-1CBD407F07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C8C966-778B-43A2-9BDE-D67CABE9D3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43F418-8757-4A9C-9AAF-2EFD75A2BEFB}">
  <ds:schemaRefs>
    <ds:schemaRef ds:uri="http://purl.org/dc/elements/1.1/"/>
    <ds:schemaRef ds:uri="16c05727-aa75-4e4a-9b5f-8a80a1165891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71af3243-3dd4-4a8d-8c0d-dd76da1f02a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89EF843-5375-4D6F-A270-54A9909B09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Human resources, from 24Slides</Template>
  <TotalTime>0</TotalTime>
  <Words>157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Segoe UI</vt:lpstr>
      <vt:lpstr>Office Theme</vt:lpstr>
      <vt:lpstr>Human resources slide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2019-12-17T20:00:58Z</dcterms:created>
  <dcterms:modified xsi:type="dcterms:W3CDTF">2023-01-13T21:15:59Z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